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1187D-5A0D-4CB3-AF4A-7124064F659A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B5F15-9DCB-47BA-BFE2-A4BC583D4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460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B5F15-9DCB-47BA-BFE2-A4BC583D4814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B5F15-9DCB-47BA-BFE2-A4BC583D4814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0"/>
            <a:ext cx="6715172" cy="15001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Comic Sans MS" pitchFamily="66" charset="0"/>
              </a:rPr>
              <a:t>Wish something good to your friend</a:t>
            </a:r>
            <a:endParaRPr lang="ru-RU" sz="4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71612"/>
            <a:ext cx="8672530" cy="5072098"/>
          </a:xfrm>
        </p:spPr>
        <p:txBody>
          <a:bodyPr numCol="1"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4000" dirty="0" smtClean="0">
                <a:solidFill>
                  <a:schemeClr val="tx1"/>
                </a:solidFill>
              </a:rPr>
              <a:t>wish you to 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4000" dirty="0" smtClean="0">
                <a:solidFill>
                  <a:schemeClr val="tx1"/>
                </a:solidFill>
              </a:rPr>
              <a:t>get a good mark  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4000" dirty="0" smtClean="0">
                <a:solidFill>
                  <a:schemeClr val="tx1"/>
                </a:solidFill>
              </a:rPr>
              <a:t>have a nice day 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4000" dirty="0" smtClean="0">
                <a:solidFill>
                  <a:schemeClr val="tx1"/>
                </a:solidFill>
              </a:rPr>
              <a:t>wish you luck 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4000" dirty="0" smtClean="0">
                <a:solidFill>
                  <a:schemeClr val="tx1"/>
                </a:solidFill>
              </a:rPr>
              <a:t>good luck! I wish you success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sanja\Pictures\12poi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71612"/>
            <a:ext cx="1428760" cy="1662556"/>
          </a:xfrm>
          <a:prstGeom prst="rect">
            <a:avLst/>
          </a:prstGeom>
          <a:noFill/>
        </p:spPr>
      </p:pic>
      <p:pic>
        <p:nvPicPr>
          <p:cNvPr id="1028" name="Picture 4" descr="C:\Users\sanja\Pictures\have-a-nice-day-free-printa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472960"/>
            <a:ext cx="2071702" cy="2170354"/>
          </a:xfrm>
          <a:prstGeom prst="rect">
            <a:avLst/>
          </a:prstGeom>
          <a:noFill/>
        </p:spPr>
      </p:pic>
      <p:pic>
        <p:nvPicPr>
          <p:cNvPr id="1029" name="Picture 5" descr="C:\Users\sanja\Pictures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016" y="3149419"/>
            <a:ext cx="2143140" cy="1540744"/>
          </a:xfrm>
          <a:prstGeom prst="rect">
            <a:avLst/>
          </a:prstGeom>
          <a:noFill/>
        </p:spPr>
      </p:pic>
      <p:pic>
        <p:nvPicPr>
          <p:cNvPr id="1030" name="Picture 6" descr="C:\Users\sanja\Pictures\incuba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4286256"/>
            <a:ext cx="2286016" cy="1600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eb033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anja\Pictures\загруженное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8582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143000"/>
          </a:xfrm>
        </p:spPr>
        <p:txBody>
          <a:bodyPr>
            <a:noAutofit/>
          </a:bodyPr>
          <a:lstStyle/>
          <a:p>
            <a:pPr algn="ctr"/>
            <a:r>
              <a:rPr lang="en-US" sz="5500" b="1" dirty="0" smtClean="0">
                <a:latin typeface="Segoe Script" pitchFamily="34" charset="0"/>
              </a:rPr>
              <a:t>Healthy way of life</a:t>
            </a:r>
            <a:endParaRPr lang="ru-RU" sz="5500" b="1" dirty="0">
              <a:latin typeface="Segoe Script" pitchFamily="34" charset="0"/>
            </a:endParaRPr>
          </a:p>
        </p:txBody>
      </p:sp>
      <p:pic>
        <p:nvPicPr>
          <p:cNvPr id="3074" name="Picture 2" descr="C:\Users\sanja\Pictures\images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57233"/>
            <a:ext cx="9144000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700213"/>
            <a:ext cx="8401080" cy="288131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a 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</a:rPr>
              <a:t>day apple an away keeps doctor a</a:t>
            </a:r>
          </a:p>
          <a:p>
            <a:r>
              <a:rPr lang="en-US" sz="4800" b="1" dirty="0" smtClean="0">
                <a:solidFill>
                  <a:srgbClr val="00CC66"/>
                </a:solidFill>
              </a:rPr>
              <a:t>not eat but live to live eat to</a:t>
            </a:r>
            <a:endParaRPr lang="en-US" sz="4800" b="1" dirty="0">
              <a:solidFill>
                <a:srgbClr val="00CC66"/>
              </a:solidFill>
            </a:endParaRPr>
          </a:p>
          <a:p>
            <a:r>
              <a:rPr lang="en-US" sz="4800" b="1" dirty="0">
                <a:solidFill>
                  <a:srgbClr val="660033"/>
                </a:solidFill>
              </a:rPr>
              <a:t>a mind sound in body a sound</a:t>
            </a:r>
            <a:endParaRPr lang="ru-RU" sz="4800" b="1" dirty="0">
              <a:solidFill>
                <a:srgbClr val="660033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971550" y="404813"/>
            <a:ext cx="71993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A50021"/>
                </a:solidFill>
              </a:rPr>
              <a:t>Put the words of the proverbs about health in a logical </a:t>
            </a:r>
            <a:r>
              <a:rPr lang="en-US" sz="3600" b="1" dirty="0" smtClean="0">
                <a:solidFill>
                  <a:srgbClr val="A50021"/>
                </a:solidFill>
              </a:rPr>
              <a:t>order</a:t>
            </a:r>
            <a:endParaRPr lang="ru-RU" sz="3600" b="1" dirty="0" smtClean="0">
              <a:solidFill>
                <a:srgbClr val="A50021"/>
              </a:solidFill>
            </a:endParaRPr>
          </a:p>
          <a:p>
            <a:pPr algn="ctr"/>
            <a:endParaRPr lang="ru-RU" sz="36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An </a:t>
            </a:r>
            <a:r>
              <a:rPr lang="en-US" sz="4000" b="1" dirty="0">
                <a:solidFill>
                  <a:srgbClr val="FFFF00"/>
                </a:solidFill>
              </a:rPr>
              <a:t>apple a day keeps a doctor away</a:t>
            </a:r>
          </a:p>
          <a:p>
            <a:r>
              <a:rPr lang="en-US" sz="4000" b="1" dirty="0" smtClean="0">
                <a:solidFill>
                  <a:srgbClr val="00CC66"/>
                </a:solidFill>
              </a:rPr>
              <a:t>Live not to eat but eat to live</a:t>
            </a:r>
            <a:endParaRPr lang="en-US" sz="4000" b="1" dirty="0">
              <a:solidFill>
                <a:srgbClr val="00CC66"/>
              </a:solidFill>
            </a:endParaRPr>
          </a:p>
          <a:p>
            <a:r>
              <a:rPr lang="en-US" sz="4000" b="1" dirty="0">
                <a:solidFill>
                  <a:srgbClr val="990033"/>
                </a:solidFill>
              </a:rPr>
              <a:t>A sound mind in a sound body</a:t>
            </a:r>
            <a:endParaRPr lang="ru-RU" sz="4000" b="1" dirty="0">
              <a:solidFill>
                <a:srgbClr val="990033"/>
              </a:solidFill>
            </a:endParaRPr>
          </a:p>
        </p:txBody>
      </p:sp>
      <p:pic>
        <p:nvPicPr>
          <p:cNvPr id="8196" name="Picture 4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476250"/>
            <a:ext cx="1328738" cy="1655763"/>
          </a:xfrm>
          <a:prstGeom prst="rect">
            <a:avLst/>
          </a:prstGeom>
          <a:noFill/>
        </p:spPr>
      </p:pic>
      <p:pic>
        <p:nvPicPr>
          <p:cNvPr id="8197" name="Picture 5" descr="28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636"/>
            <a:ext cx="1493837" cy="1560512"/>
          </a:xfrm>
          <a:prstGeom prst="rect">
            <a:avLst/>
          </a:prstGeom>
          <a:noFill/>
        </p:spPr>
      </p:pic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1692275" y="260350"/>
            <a:ext cx="5329238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fr-BE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Proverbs about health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52751E-6 C 0.00382 -0.00833 0.00643 -0.00833 0.01302 -0.01064 C 0.04983 -0.00948 0.08664 -0.00879 0.12327 -0.0044 C 0.13698 0.00208 0.15348 0.00092 0.16719 0.00208 C 0.18907 0.0067 0.21146 0.00832 0.23334 0.01294 C 0.26146 0.01179 0.28907 0.01179 0.31719 0.01063 C 0.33507 0.00971 0.35348 -0.00185 0.37153 -0.00232 C 0.42605 -0.00347 0.48021 -0.00347 0.53455 -0.0044 C 0.55573 -0.00555 0.57431 -0.00925 0.59497 -0.01272 C 0.60504 -0.0178 0.59393 -0.01272 0.6125 -0.01688 C 0.63716 -0.02243 0.66198 -0.02751 0.68611 -0.03583 C 0.68959 -0.03953 0.69289 -0.043 0.69636 -0.04647 C 0.69896 -0.04901 0.6974 -0.05571 0.69931 -0.05918 C 0.70816 -0.07814 0.704 -0.06704 0.71094 -0.0927 C 0.71407 -0.10403 0.7191 -0.11535 0.72275 -0.12668 C 0.72587 -0.13569 0.7257 -0.14679 0.72848 -0.15627 C 0.73195 -0.16736 0.7382 -0.17846 0.74341 -0.18794 C 0.74566 -0.19811 0.74792 -0.20828 0.75226 -0.21729 C 0.75417 -0.2381 0.75834 -0.26075 0.76389 -0.28086 C 0.76702 -0.30398 0.77153 -0.32825 0.77709 -0.35067 C 0.78299 -0.40037 0.78039 -0.45192 0.7698 -0.50023 C 0.76875 -0.5148 0.77066 -0.52335 0.76094 -0.52751 C 0.76042 -0.52959 0.76007 -0.5319 0.75955 -0.53398 C 0.75903 -0.53583 0.75851 -0.53814 0.75799 -0.54023 C 0.75695 -0.54462 0.75521 -0.55294 0.75521 -0.55271 C 0.75591 -0.56219 0.75608 -0.57698 0.76094 -0.58438 " pathEditMode="relative" rAng="0" ptsTypes="fffffffffffffffffffffffffA">
                                      <p:cBhvr>
                                        <p:cTn id="20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00" y="-286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6843 C 0.00347 0.08484 0.00954 0.09016 0.01979 0.09917 C 0.02968 0.10772 0.01944 0.10171 0.02708 0.11073 C 0.03298 0.11766 0.03854 0.12206 0.04583 0.12437 C 0.05954 0.13685 0.05764 0.15188 0.06041 0.17268 C 0.05989 0.19395 0.05954 0.21498 0.05885 0.23625 C 0.0585 0.24295 0.05156 0.25359 0.05156 0.25382 C 0.05 0.25983 0.04444 0.27092 0.04444 0.27115 C 0.04218 0.34697 0.04427 0.29912 0.04149 0.34466 C 0.04062 0.36038 0.04097 0.37587 0.0342 0.38905 C 0.03229 0.39691 0.02899 0.40523 0.02552 0.41216 C 0.02326 0.42164 0.02534 0.41517 0.01979 0.42557 C 0.0177 0.42927 0.01389 0.43713 0.01389 0.43736 C 0.01163 0.44961 0.00937 0.46325 0.00382 0.47388 C 0.00017 0.48937 -0.00816 0.5 -0.01355 0.51433 C -0.01754 0.5252 -0.02014 0.53722 -0.02518 0.54716 C -0.03177 0.57444 -0.04914 0.60564 -0.07014 0.61466 C -0.08629 0.62922 -0.11007 0.62899 -0.12813 0.63015 C -0.13802 0.63153 -0.14896 0.63361 -0.15851 0.63777 C -0.16059 0.6387 -0.16719 0.64286 -0.17014 0.64355 C -0.17865 0.64563 -0.18125 0.64494 -0.18889 0.64748 C -0.19341 0.6491 -0.19914 0.65303 -0.20417 0.65326 C -0.2257 0.65442 -0.24792 0.65465 -0.27066 0.65534 C -0.28525 0.65742 -0.30052 0.6595 -0.31511 0.66112 C -0.33247 0.66043 -0.34983 0.66135 -0.36719 0.65904 C -0.36962 0.65881 -0.37066 0.65419 -0.37292 0.65326 C -0.37327 0.65303 -0.4 0.64841 -0.40486 0.64748 C -0.44601 0.64009 -0.48802 0.64633 -0.52952 0.64563 C -0.54879 0.6417 -0.56806 0.63662 -0.5875 0.63408 C -0.63039 0.61859 -0.67657 0.63384 -0.72084 0.6283 C -0.72986 0.6239 -0.73768 0.61674 -0.74688 0.61281 C -0.74792 0.61096 -0.74983 0.60703 -0.74983 0.60726 " pathEditMode="relative" rAng="0" ptsTypes="fffffffffffffffffffffffffffffffA">
                                      <p:cBhvr>
                                        <p:cTn id="22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00" y="2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7" name="Rectangle 4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sz="4000" b="1" dirty="0"/>
              <a:t>Find the </a:t>
            </a:r>
            <a:r>
              <a:rPr lang="en-US" sz="4000" b="1" dirty="0" smtClean="0"/>
              <a:t>Ukrainian </a:t>
            </a:r>
            <a:r>
              <a:rPr lang="en-US" sz="4000" b="1" dirty="0"/>
              <a:t>equivalents for these English proverbs</a:t>
            </a:r>
            <a:endParaRPr lang="ru-RU" sz="4000" b="1" dirty="0"/>
          </a:p>
        </p:txBody>
      </p:sp>
      <p:sp>
        <p:nvSpPr>
          <p:cNvPr id="9357" name="Rectangle 141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3995738" cy="935037"/>
          </a:xfrm>
        </p:spPr>
        <p:txBody>
          <a:bodyPr/>
          <a:lstStyle/>
          <a:p>
            <a:pPr marL="84138" indent="-84138">
              <a:buClr>
                <a:schemeClr val="tx1"/>
              </a:buClr>
              <a:buFontTx/>
              <a:buNone/>
            </a:pPr>
            <a:r>
              <a:rPr lang="en-US" b="1" dirty="0">
                <a:solidFill>
                  <a:srgbClr val="CC0066"/>
                </a:solidFill>
              </a:rPr>
              <a:t>	</a:t>
            </a:r>
            <a:endParaRPr lang="ru-RU" b="1" dirty="0">
              <a:solidFill>
                <a:srgbClr val="CC0066"/>
              </a:solidFill>
            </a:endParaRPr>
          </a:p>
        </p:txBody>
      </p:sp>
      <p:cxnSp>
        <p:nvCxnSpPr>
          <p:cNvPr id="9350" name="AutoShape 134"/>
          <p:cNvCxnSpPr>
            <a:cxnSpLocks noChangeShapeType="1"/>
          </p:cNvCxnSpPr>
          <p:nvPr/>
        </p:nvCxnSpPr>
        <p:spPr bwMode="auto">
          <a:xfrm rot="16200000" flipH="1">
            <a:off x="3341685" y="2984503"/>
            <a:ext cx="2527310" cy="1219204"/>
          </a:xfrm>
          <a:prstGeom prst="straightConnector1">
            <a:avLst/>
          </a:prstGeom>
          <a:noFill/>
          <a:ln w="76200">
            <a:solidFill>
              <a:srgbClr val="6600FF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9353" name="AutoShape 137"/>
          <p:cNvCxnSpPr>
            <a:cxnSpLocks noChangeShapeType="1"/>
            <a:endCxn id="9360" idx="1"/>
          </p:cNvCxnSpPr>
          <p:nvPr/>
        </p:nvCxnSpPr>
        <p:spPr bwMode="auto">
          <a:xfrm flipV="1">
            <a:off x="3214678" y="3659188"/>
            <a:ext cx="1862147" cy="127002"/>
          </a:xfrm>
          <a:prstGeom prst="straightConnector1">
            <a:avLst/>
          </a:prstGeom>
          <a:noFill/>
          <a:ln w="76200">
            <a:solidFill>
              <a:srgbClr val="6600FF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9354" name="AutoShape 138"/>
          <p:cNvCxnSpPr>
            <a:cxnSpLocks noChangeShapeType="1"/>
          </p:cNvCxnSpPr>
          <p:nvPr/>
        </p:nvCxnSpPr>
        <p:spPr bwMode="auto">
          <a:xfrm flipV="1">
            <a:off x="3995738" y="2330450"/>
            <a:ext cx="1008062" cy="2600325"/>
          </a:xfrm>
          <a:prstGeom prst="straightConnector1">
            <a:avLst/>
          </a:prstGeom>
          <a:noFill/>
          <a:ln w="76200">
            <a:solidFill>
              <a:srgbClr val="6600FF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9358" name="Rectangle 142"/>
          <p:cNvSpPr>
            <a:spLocks noChangeArrowheads="1"/>
          </p:cNvSpPr>
          <p:nvPr/>
        </p:nvSpPr>
        <p:spPr bwMode="auto">
          <a:xfrm>
            <a:off x="5076825" y="1773238"/>
            <a:ext cx="40671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ru-RU" sz="2400" b="1" dirty="0" smtClean="0">
                <a:solidFill>
                  <a:srgbClr val="9900CC"/>
                </a:solidFill>
              </a:rPr>
              <a:t>У здоровому </a:t>
            </a:r>
            <a:r>
              <a:rPr lang="ru-RU" sz="2400" b="1" dirty="0" err="1" smtClean="0">
                <a:solidFill>
                  <a:srgbClr val="9900CC"/>
                </a:solidFill>
              </a:rPr>
              <a:t>тілі</a:t>
            </a:r>
            <a:r>
              <a:rPr lang="ru-RU" sz="2400" b="1" dirty="0" smtClean="0">
                <a:solidFill>
                  <a:srgbClr val="9900CC"/>
                </a:solidFill>
              </a:rPr>
              <a:t> здоровий дух</a:t>
            </a:r>
            <a:endParaRPr lang="ru-RU" sz="2400" b="1" dirty="0">
              <a:solidFill>
                <a:srgbClr val="9900CC"/>
              </a:solidFill>
            </a:endParaRPr>
          </a:p>
        </p:txBody>
      </p:sp>
      <p:sp>
        <p:nvSpPr>
          <p:cNvPr id="9359" name="Rectangle 143"/>
          <p:cNvSpPr>
            <a:spLocks noChangeArrowheads="1"/>
          </p:cNvSpPr>
          <p:nvPr/>
        </p:nvSpPr>
        <p:spPr bwMode="auto">
          <a:xfrm>
            <a:off x="0" y="2997200"/>
            <a:ext cx="399573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/>
          </a:p>
        </p:txBody>
      </p:sp>
      <p:sp>
        <p:nvSpPr>
          <p:cNvPr id="9360" name="Rectangle 144"/>
          <p:cNvSpPr>
            <a:spLocks noChangeArrowheads="1"/>
          </p:cNvSpPr>
          <p:nvPr/>
        </p:nvSpPr>
        <p:spPr bwMode="auto">
          <a:xfrm>
            <a:off x="5076825" y="3068638"/>
            <a:ext cx="40671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ru-RU" sz="2400" b="1" dirty="0" smtClean="0">
                <a:solidFill>
                  <a:srgbClr val="9900CC"/>
                </a:solidFill>
              </a:rPr>
              <a:t>Живи не для того, </a:t>
            </a:r>
            <a:r>
              <a:rPr lang="ru-RU" sz="2400" b="1" dirty="0" err="1" smtClean="0">
                <a:solidFill>
                  <a:srgbClr val="9900CC"/>
                </a:solidFill>
              </a:rPr>
              <a:t>щоб</a:t>
            </a:r>
            <a:r>
              <a:rPr lang="ru-RU" sz="2400" b="1" dirty="0" smtClean="0">
                <a:solidFill>
                  <a:srgbClr val="9900CC"/>
                </a:solidFill>
              </a:rPr>
              <a:t> </a:t>
            </a:r>
            <a:r>
              <a:rPr lang="ru-RU" sz="2400" b="1" dirty="0" err="1" smtClean="0">
                <a:solidFill>
                  <a:srgbClr val="9900CC"/>
                </a:solidFill>
              </a:rPr>
              <a:t>їсти</a:t>
            </a:r>
            <a:r>
              <a:rPr lang="ru-RU" sz="2400" b="1" dirty="0" smtClean="0">
                <a:solidFill>
                  <a:srgbClr val="9900CC"/>
                </a:solidFill>
              </a:rPr>
              <a:t>, а </a:t>
            </a:r>
            <a:r>
              <a:rPr lang="ru-RU" sz="2400" b="1" dirty="0" err="1" smtClean="0">
                <a:solidFill>
                  <a:srgbClr val="9900CC"/>
                </a:solidFill>
              </a:rPr>
              <a:t>їж</a:t>
            </a:r>
            <a:r>
              <a:rPr lang="ru-RU" sz="2400" b="1" dirty="0" smtClean="0">
                <a:solidFill>
                  <a:srgbClr val="9900CC"/>
                </a:solidFill>
              </a:rPr>
              <a:t> для того, </a:t>
            </a:r>
            <a:r>
              <a:rPr lang="ru-RU" sz="2400" b="1" dirty="0" err="1" smtClean="0">
                <a:solidFill>
                  <a:srgbClr val="9900CC"/>
                </a:solidFill>
              </a:rPr>
              <a:t>щоб</a:t>
            </a:r>
            <a:r>
              <a:rPr lang="ru-RU" sz="2400" b="1" dirty="0" smtClean="0">
                <a:solidFill>
                  <a:srgbClr val="9900CC"/>
                </a:solidFill>
              </a:rPr>
              <a:t> </a:t>
            </a:r>
            <a:r>
              <a:rPr lang="ru-RU" sz="2400" b="1" dirty="0" err="1" smtClean="0">
                <a:solidFill>
                  <a:srgbClr val="9900CC"/>
                </a:solidFill>
              </a:rPr>
              <a:t>жити</a:t>
            </a:r>
            <a:r>
              <a:rPr lang="ru-RU" sz="2400" b="1" dirty="0" smtClean="0">
                <a:solidFill>
                  <a:srgbClr val="9900CC"/>
                </a:solidFill>
              </a:rPr>
              <a:t>.</a:t>
            </a:r>
            <a:endParaRPr lang="ru-RU" sz="2400" b="1" dirty="0">
              <a:solidFill>
                <a:srgbClr val="9900CC"/>
              </a:solidFill>
            </a:endParaRPr>
          </a:p>
        </p:txBody>
      </p:sp>
      <p:sp>
        <p:nvSpPr>
          <p:cNvPr id="9361" name="Rectangle 145"/>
          <p:cNvSpPr>
            <a:spLocks noChangeArrowheads="1"/>
          </p:cNvSpPr>
          <p:nvPr/>
        </p:nvSpPr>
        <p:spPr bwMode="auto">
          <a:xfrm>
            <a:off x="0" y="4292600"/>
            <a:ext cx="399573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/>
          </a:p>
        </p:txBody>
      </p:sp>
      <p:sp>
        <p:nvSpPr>
          <p:cNvPr id="9362" name="Rectangle 146"/>
          <p:cNvSpPr>
            <a:spLocks noChangeArrowheads="1"/>
          </p:cNvSpPr>
          <p:nvPr/>
        </p:nvSpPr>
        <p:spPr bwMode="auto">
          <a:xfrm>
            <a:off x="0" y="1928802"/>
            <a:ext cx="399573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2400" b="1" dirty="0">
                <a:solidFill>
                  <a:srgbClr val="CC0066"/>
                </a:solidFill>
              </a:rPr>
              <a:t>An apple a day keeps a doctor away</a:t>
            </a:r>
            <a:endParaRPr lang="ru-RU" sz="2400" b="1" dirty="0">
              <a:solidFill>
                <a:srgbClr val="CC0066"/>
              </a:solidFill>
            </a:endParaRPr>
          </a:p>
        </p:txBody>
      </p:sp>
      <p:sp>
        <p:nvSpPr>
          <p:cNvPr id="9363" name="Rectangle 147"/>
          <p:cNvSpPr>
            <a:spLocks noChangeArrowheads="1"/>
          </p:cNvSpPr>
          <p:nvPr/>
        </p:nvSpPr>
        <p:spPr bwMode="auto">
          <a:xfrm>
            <a:off x="0" y="4643446"/>
            <a:ext cx="399573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2400" b="1" dirty="0">
                <a:solidFill>
                  <a:srgbClr val="CC0066"/>
                </a:solidFill>
              </a:rPr>
              <a:t>A sound mind in a sound body</a:t>
            </a:r>
            <a:endParaRPr lang="ru-RU" sz="2400" b="1" dirty="0">
              <a:solidFill>
                <a:srgbClr val="CC0066"/>
              </a:solidFill>
            </a:endParaRPr>
          </a:p>
        </p:txBody>
      </p:sp>
      <p:sp>
        <p:nvSpPr>
          <p:cNvPr id="9364" name="Rectangle 148"/>
          <p:cNvSpPr>
            <a:spLocks noChangeArrowheads="1"/>
          </p:cNvSpPr>
          <p:nvPr/>
        </p:nvSpPr>
        <p:spPr bwMode="auto">
          <a:xfrm>
            <a:off x="5076825" y="5676900"/>
            <a:ext cx="40671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endParaRPr lang="ru-RU" sz="2400" b="1" dirty="0">
              <a:solidFill>
                <a:srgbClr val="9900CC"/>
              </a:solidFill>
            </a:endParaRPr>
          </a:p>
        </p:txBody>
      </p:sp>
      <p:sp>
        <p:nvSpPr>
          <p:cNvPr id="9365" name="Rectangle 149"/>
          <p:cNvSpPr>
            <a:spLocks noChangeArrowheads="1"/>
          </p:cNvSpPr>
          <p:nvPr/>
        </p:nvSpPr>
        <p:spPr bwMode="auto">
          <a:xfrm>
            <a:off x="214282" y="3286124"/>
            <a:ext cx="399573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rgbClr val="CC0066"/>
                </a:solidFill>
              </a:rPr>
              <a:t>Live not to eat, but eat to live</a:t>
            </a:r>
            <a:endParaRPr lang="ru-RU" sz="2400" b="1" dirty="0">
              <a:solidFill>
                <a:srgbClr val="CC0066"/>
              </a:solidFill>
            </a:endParaRPr>
          </a:p>
        </p:txBody>
      </p:sp>
      <p:sp>
        <p:nvSpPr>
          <p:cNvPr id="9368" name="Rectangle 152"/>
          <p:cNvSpPr>
            <a:spLocks noChangeArrowheads="1"/>
          </p:cNvSpPr>
          <p:nvPr/>
        </p:nvSpPr>
        <p:spPr bwMode="auto">
          <a:xfrm>
            <a:off x="5076825" y="4365625"/>
            <a:ext cx="40671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ru-RU" sz="2400" b="1" dirty="0" err="1" smtClean="0">
                <a:solidFill>
                  <a:srgbClr val="9900CC"/>
                </a:solidFill>
              </a:rPr>
              <a:t>Яблуко</a:t>
            </a:r>
            <a:r>
              <a:rPr lang="ru-RU" sz="2400" b="1" dirty="0" smtClean="0">
                <a:solidFill>
                  <a:srgbClr val="9900CC"/>
                </a:solidFill>
              </a:rPr>
              <a:t> в день </a:t>
            </a:r>
            <a:r>
              <a:rPr lang="ru-RU" sz="2400" b="1" dirty="0" err="1" smtClean="0">
                <a:solidFill>
                  <a:srgbClr val="9900CC"/>
                </a:solidFill>
              </a:rPr>
              <a:t>здоров’я</a:t>
            </a:r>
            <a:r>
              <a:rPr lang="ru-RU" sz="2400" b="1" dirty="0" smtClean="0">
                <a:solidFill>
                  <a:srgbClr val="9900CC"/>
                </a:solidFill>
              </a:rPr>
              <a:t> </a:t>
            </a:r>
            <a:r>
              <a:rPr lang="ru-RU" sz="2400" b="1" dirty="0" err="1" smtClean="0">
                <a:solidFill>
                  <a:srgbClr val="9900CC"/>
                </a:solidFill>
              </a:rPr>
              <a:t>прибавляє</a:t>
            </a:r>
            <a:endParaRPr lang="ru-RU" sz="2400" b="1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xit" presetSubtype="0" accel="10000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9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5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Arial Black" pitchFamily="34" charset="0"/>
              </a:rPr>
              <a:t>Check yourself</a:t>
            </a:r>
            <a:endParaRPr lang="ru-RU" sz="3600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43050"/>
            <a:ext cx="8472518" cy="48309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*Parts of body  	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*illness	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*symptoms</a:t>
            </a: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-nose			-toothache	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-a high temperature</a:t>
            </a: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-mouth		-a fever		-a cough</a:t>
            </a: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-body			-headache		-a sneeze</a:t>
            </a: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-skin			-a flu			-feel cold</a:t>
            </a: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-fingernails		-bronchitis		-a sore throat</a:t>
            </a: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-teeth			-earache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Check yourself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800" dirty="0" smtClean="0"/>
              <a:t>Feel unhappy</a:t>
            </a:r>
          </a:p>
          <a:p>
            <a:pPr>
              <a:buFont typeface="Wingdings" pitchFamily="2" charset="2"/>
              <a:buChar char="q"/>
            </a:pPr>
            <a:r>
              <a:rPr lang="en-US" sz="4800" dirty="0" smtClean="0"/>
              <a:t>Keep body clean</a:t>
            </a:r>
          </a:p>
          <a:p>
            <a:pPr>
              <a:buFont typeface="Wingdings" pitchFamily="2" charset="2"/>
              <a:buChar char="q"/>
            </a:pPr>
            <a:r>
              <a:rPr lang="en-US" sz="4800" dirty="0" smtClean="0"/>
              <a:t>Wash hands</a:t>
            </a:r>
          </a:p>
          <a:p>
            <a:pPr>
              <a:buFont typeface="Wingdings" pitchFamily="2" charset="2"/>
              <a:buChar char="q"/>
            </a:pPr>
            <a:r>
              <a:rPr lang="en-US" sz="4800" dirty="0" smtClean="0"/>
              <a:t>Visit doctor</a:t>
            </a:r>
          </a:p>
          <a:p>
            <a:pPr>
              <a:buFont typeface="Wingdings" pitchFamily="2" charset="2"/>
              <a:buChar char="q"/>
            </a:pPr>
            <a:r>
              <a:rPr lang="en-US" sz="4800" dirty="0" smtClean="0"/>
              <a:t>Stay healthy</a:t>
            </a:r>
          </a:p>
          <a:p>
            <a:pPr>
              <a:buFont typeface="Wingdings" pitchFamily="2" charset="2"/>
              <a:buChar char="q"/>
            </a:pPr>
            <a:r>
              <a:rPr lang="en-US" sz="4800" dirty="0" smtClean="0"/>
              <a:t>Do sport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hould-and-must-en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437</TotalTime>
  <Words>173</Words>
  <Application>Microsoft Office PowerPoint</Application>
  <PresentationFormat>Экран (4:3)</PresentationFormat>
  <Paragraphs>40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Wish something good to your friend</vt:lpstr>
      <vt:lpstr>Презентация PowerPoint</vt:lpstr>
      <vt:lpstr>Healthy way of life</vt:lpstr>
      <vt:lpstr>Презентация PowerPoint</vt:lpstr>
      <vt:lpstr>Презентация PowerPoint</vt:lpstr>
      <vt:lpstr>Find the Ukrainian equivalents for these English proverbs</vt:lpstr>
      <vt:lpstr>Check yourself</vt:lpstr>
      <vt:lpstr>Check yourself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Wish something good to your friend</dc:title>
  <dc:creator>sanja</dc:creator>
  <cp:lastModifiedBy>admin</cp:lastModifiedBy>
  <cp:revision>21</cp:revision>
  <dcterms:created xsi:type="dcterms:W3CDTF">2017-12-03T14:11:38Z</dcterms:created>
  <dcterms:modified xsi:type="dcterms:W3CDTF">2018-02-13T15:30:56Z</dcterms:modified>
</cp:coreProperties>
</file>